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0287000"/>
  <p:notesSz cx="6858000" cy="9144000"/>
  <p:embeddedFontLst>
    <p:embeddedFont>
      <p:font typeface="Cand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l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drpurvitapsych.in/servi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690474" y="733221"/>
            <a:ext cx="8978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40" u="none" cap="none" strike="noStrike">
                <a:solidFill>
                  <a:srgbClr val="FFFFFF"/>
                </a:solidFill>
                <a:latin typeface="Candal"/>
                <a:ea typeface="Candal"/>
                <a:cs typeface="Candal"/>
                <a:sym typeface="Candal"/>
              </a:rPr>
              <a:t>Schizophrenia Awareness: Let's Change Perspectives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90474" y="2256721"/>
            <a:ext cx="8977953" cy="392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Swipe to learn and spread awareness!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4"/>
          <p:cNvSpPr txBox="1"/>
          <p:nvPr/>
        </p:nvSpPr>
        <p:spPr>
          <a:xfrm>
            <a:off x="0" y="448494"/>
            <a:ext cx="10287000" cy="3071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9" u="none" cap="none" strike="noStrike">
                <a:solidFill>
                  <a:srgbClr val="FFFFFF"/>
                </a:solidFill>
                <a:latin typeface="Candal"/>
                <a:ea typeface="Candal"/>
                <a:cs typeface="Candal"/>
                <a:sym typeface="Candal"/>
              </a:rPr>
              <a:t>Schizophrenia is a serious mental health condition that affects how a person thinks, feels, and behaves.</a:t>
            </a:r>
            <a:endParaRPr/>
          </a:p>
          <a:p>
            <a:pPr indent="0" lvl="0" marL="0" marR="0" rtl="0" algn="ctr">
              <a:lnSpc>
                <a:spcPct val="118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39" u="none" cap="none" strike="noStrike">
              <a:solidFill>
                <a:srgbClr val="FFFFFF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lnSpc>
                <a:spcPct val="118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39" u="none" cap="none" strike="noStrike">
                <a:solidFill>
                  <a:srgbClr val="FFFFFF"/>
                </a:solidFill>
                <a:latin typeface="Candal"/>
                <a:ea typeface="Candal"/>
                <a:cs typeface="Candal"/>
                <a:sym typeface="Candal"/>
              </a:rPr>
              <a:t> It’s not a split personality—it’s a disorder of reality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5"/>
          <p:cNvSpPr txBox="1"/>
          <p:nvPr/>
        </p:nvSpPr>
        <p:spPr>
          <a:xfrm>
            <a:off x="1028700" y="1889029"/>
            <a:ext cx="8229600" cy="18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19" u="none" cap="none" strike="noStrike">
                <a:solidFill>
                  <a:srgbClr val="121110"/>
                </a:solidFill>
                <a:latin typeface="Arial"/>
                <a:ea typeface="Arial"/>
                <a:cs typeface="Arial"/>
                <a:sym typeface="Arial"/>
              </a:rPr>
              <a:t>Can You Spot the symptoms?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5" y="478000"/>
            <a:ext cx="9694648" cy="92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7"/>
          <p:cNvSpPr txBox="1"/>
          <p:nvPr/>
        </p:nvSpPr>
        <p:spPr>
          <a:xfrm>
            <a:off x="0" y="8010545"/>
            <a:ext cx="10287000" cy="11862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11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Schizophrenia Affects Everyone Equally</a:t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428592" y="9277379"/>
            <a:ext cx="9858408" cy="643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40" u="none" cap="none" strike="noStrike">
                <a:solidFill>
                  <a:srgbClr val="FF3131"/>
                </a:solidFill>
                <a:latin typeface="Candal"/>
                <a:ea typeface="Candal"/>
                <a:cs typeface="Candal"/>
                <a:sym typeface="Candal"/>
              </a:rPr>
              <a:t>No one is immune here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500" l="0" r="0" t="-12500"/>
            </a:stretch>
          </a:blipFill>
          <a:ln>
            <a:noFill/>
          </a:ln>
        </p:spPr>
      </p:sp>
      <p:sp>
        <p:nvSpPr>
          <p:cNvPr id="116" name="Google Shape;116;p18"/>
          <p:cNvSpPr txBox="1"/>
          <p:nvPr/>
        </p:nvSpPr>
        <p:spPr>
          <a:xfrm>
            <a:off x="1785914" y="1780174"/>
            <a:ext cx="7215238" cy="2350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39" u="none" cap="none" strike="noStrike">
                <a:solidFill>
                  <a:srgbClr val="545454"/>
                </a:solidFill>
                <a:latin typeface="Candal"/>
                <a:ea typeface="Candal"/>
                <a:cs typeface="Candal"/>
                <a:sym typeface="Candal"/>
              </a:rPr>
              <a:t>Is There Hope?</a:t>
            </a:r>
            <a:endParaRPr/>
          </a:p>
          <a:p>
            <a:pPr indent="0" lvl="0" marL="0" marR="0" rtl="0" algn="ctr">
              <a:lnSpc>
                <a:spcPct val="118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39" u="none" cap="none" strike="noStrike">
                <a:solidFill>
                  <a:srgbClr val="545454"/>
                </a:solidFill>
                <a:latin typeface="Candal"/>
                <a:ea typeface="Candal"/>
                <a:cs typeface="Candal"/>
                <a:sym typeface="Candal"/>
              </a:rPr>
              <a:t> </a:t>
            </a:r>
            <a:endParaRPr/>
          </a:p>
          <a:p>
            <a:pPr indent="0" lvl="0" marL="0" marR="0" rtl="0" algn="ctr">
              <a:lnSpc>
                <a:spcPct val="119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737" u="none" cap="none" strike="noStrike">
                <a:solidFill>
                  <a:srgbClr val="FF3131"/>
                </a:solidFill>
                <a:latin typeface="Candal"/>
                <a:ea typeface="Candal"/>
                <a:cs typeface="Candal"/>
                <a:sym typeface="Candal"/>
              </a:rPr>
              <a:t>YES!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-1084875" y="0"/>
            <a:ext cx="1138428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9"/>
          <p:cNvSpPr txBox="1"/>
          <p:nvPr/>
        </p:nvSpPr>
        <p:spPr>
          <a:xfrm>
            <a:off x="-65850" y="250876"/>
            <a:ext cx="9275700" cy="50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0" u="none" cap="none" strike="noStrike">
                <a:solidFill>
                  <a:srgbClr val="545454"/>
                </a:solidFill>
                <a:latin typeface="Candal"/>
                <a:ea typeface="Candal"/>
                <a:cs typeface="Candal"/>
                <a:sym typeface="Candal"/>
              </a:rPr>
              <a:t>early diagnosis, medications, and therapy, people with schizophrenia can live stable and fulfilling lives.</a:t>
            </a:r>
            <a:endParaRPr/>
          </a:p>
          <a:p>
            <a:pPr indent="0" lvl="0" marL="0" marR="0" rtl="0" algn="ctr">
              <a:lnSpc>
                <a:spcPct val="118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940" u="none" cap="none" strike="noStrike">
              <a:solidFill>
                <a:srgbClr val="545454"/>
              </a:solidFill>
              <a:latin typeface="Candal"/>
              <a:ea typeface="Candal"/>
              <a:cs typeface="Candal"/>
              <a:sym typeface="Candal"/>
            </a:endParaRPr>
          </a:p>
          <a:p>
            <a:pPr indent="0" lvl="0" marL="0" marR="0" rtl="0" algn="ctr">
              <a:lnSpc>
                <a:spcPct val="118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40" u="none" cap="none" strike="noStrike">
                <a:solidFill>
                  <a:srgbClr val="545454"/>
                </a:solidFill>
                <a:latin typeface="Candal"/>
                <a:ea typeface="Candal"/>
                <a:cs typeface="Candal"/>
                <a:sym typeface="Candal"/>
              </a:rPr>
              <a:t> Support and understanding make a huge difference!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20"/>
          <p:cNvSpPr txBox="1"/>
          <p:nvPr/>
        </p:nvSpPr>
        <p:spPr>
          <a:xfrm>
            <a:off x="1028700" y="1382606"/>
            <a:ext cx="8229600" cy="1281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339" u="none" cap="none" strike="noStrike">
                <a:solidFill>
                  <a:srgbClr val="000000"/>
                </a:solidFill>
                <a:latin typeface="Candal"/>
                <a:ea typeface="Candal"/>
                <a:cs typeface="Candal"/>
                <a:sym typeface="Candal"/>
              </a:rPr>
              <a:t>Break the Stigma Today, Let's Talk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0" y="0"/>
            <a:ext cx="10287000" cy="10287000"/>
          </a:xfrm>
          <a:custGeom>
            <a:rect b="b" l="l" r="r" t="t"/>
            <a:pathLst>
              <a:path extrusionOk="0" h="13716000" w="13716000">
                <a:moveTo>
                  <a:pt x="0" y="0"/>
                </a:moveTo>
                <a:lnTo>
                  <a:pt x="13716000" y="0"/>
                </a:lnTo>
                <a:lnTo>
                  <a:pt x="13716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21"/>
          <p:cNvGrpSpPr/>
          <p:nvPr/>
        </p:nvGrpSpPr>
        <p:grpSpPr>
          <a:xfrm>
            <a:off x="2844784" y="8216922"/>
            <a:ext cx="4454556" cy="725519"/>
            <a:chOff x="0" y="-76200"/>
            <a:chExt cx="5939408" cy="967359"/>
          </a:xfrm>
        </p:grpSpPr>
        <p:sp>
          <p:nvSpPr>
            <p:cNvPr id="135" name="Google Shape;135;p21"/>
            <p:cNvSpPr/>
            <p:nvPr/>
          </p:nvSpPr>
          <p:spPr>
            <a:xfrm>
              <a:off x="16891" y="16891"/>
              <a:ext cx="5905500" cy="857250"/>
            </a:xfrm>
            <a:custGeom>
              <a:rect b="b" l="l" r="r" t="t"/>
              <a:pathLst>
                <a:path extrusionOk="0" h="857250" w="5905500">
                  <a:moveTo>
                    <a:pt x="0" y="0"/>
                  </a:moveTo>
                  <a:lnTo>
                    <a:pt x="5905500" y="0"/>
                  </a:lnTo>
                  <a:lnTo>
                    <a:pt x="5905500" y="857250"/>
                  </a:lnTo>
                  <a:lnTo>
                    <a:pt x="0" y="857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6" name="Google Shape;136;p21"/>
            <p:cNvSpPr/>
            <p:nvPr/>
          </p:nvSpPr>
          <p:spPr>
            <a:xfrm>
              <a:off x="0" y="0"/>
              <a:ext cx="5939282" cy="891159"/>
            </a:xfrm>
            <a:custGeom>
              <a:rect b="b" l="l" r="r" t="t"/>
              <a:pathLst>
                <a:path extrusionOk="0" h="891159" w="5939282">
                  <a:moveTo>
                    <a:pt x="16891" y="0"/>
                  </a:moveTo>
                  <a:lnTo>
                    <a:pt x="5922391" y="0"/>
                  </a:lnTo>
                  <a:cubicBezTo>
                    <a:pt x="5931789" y="0"/>
                    <a:pt x="5939282" y="7620"/>
                    <a:pt x="5939282" y="16891"/>
                  </a:cubicBezTo>
                  <a:lnTo>
                    <a:pt x="5939282" y="874141"/>
                  </a:lnTo>
                  <a:cubicBezTo>
                    <a:pt x="5939282" y="883539"/>
                    <a:pt x="5931662" y="891032"/>
                    <a:pt x="5922391" y="891032"/>
                  </a:cubicBezTo>
                  <a:lnTo>
                    <a:pt x="16891" y="891032"/>
                  </a:lnTo>
                  <a:cubicBezTo>
                    <a:pt x="7620" y="891159"/>
                    <a:pt x="0" y="883539"/>
                    <a:pt x="0" y="87414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874141"/>
                  </a:lnTo>
                  <a:lnTo>
                    <a:pt x="16891" y="874141"/>
                  </a:lnTo>
                  <a:lnTo>
                    <a:pt x="16891" y="857250"/>
                  </a:lnTo>
                  <a:lnTo>
                    <a:pt x="5922391" y="857250"/>
                  </a:lnTo>
                  <a:lnTo>
                    <a:pt x="5922391" y="874141"/>
                  </a:lnTo>
                  <a:lnTo>
                    <a:pt x="5905500" y="874141"/>
                  </a:lnTo>
                  <a:lnTo>
                    <a:pt x="5905500" y="16891"/>
                  </a:lnTo>
                  <a:lnTo>
                    <a:pt x="5922391" y="16891"/>
                  </a:lnTo>
                  <a:lnTo>
                    <a:pt x="5922391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1"/>
            <p:cNvSpPr txBox="1"/>
            <p:nvPr/>
          </p:nvSpPr>
          <p:spPr>
            <a:xfrm>
              <a:off x="0" y="-76200"/>
              <a:ext cx="5939408" cy="967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4"/>
                </a:rPr>
                <a:t>drpurvitapsych.in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